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876" r:id="rId2"/>
  </p:sldMasterIdLst>
  <p:notesMasterIdLst>
    <p:notesMasterId r:id="rId16"/>
  </p:notesMasterIdLst>
  <p:handoutMasterIdLst>
    <p:handoutMasterId r:id="rId17"/>
  </p:handoutMasterIdLst>
  <p:sldIdLst>
    <p:sldId id="310" r:id="rId3"/>
    <p:sldId id="311" r:id="rId4"/>
    <p:sldId id="339" r:id="rId5"/>
    <p:sldId id="313" r:id="rId6"/>
    <p:sldId id="316" r:id="rId7"/>
    <p:sldId id="315" r:id="rId8"/>
    <p:sldId id="340" r:id="rId9"/>
    <p:sldId id="343" r:id="rId10"/>
    <p:sldId id="345" r:id="rId11"/>
    <p:sldId id="344" r:id="rId12"/>
    <p:sldId id="342" r:id="rId13"/>
    <p:sldId id="341" r:id="rId14"/>
    <p:sldId id="327" r:id="rId15"/>
  </p:sldIdLst>
  <p:sldSz cx="9144000" cy="5143500" type="screen16x9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D4813"/>
    <a:srgbClr val="1A4164"/>
    <a:srgbClr val="8A0000"/>
    <a:srgbClr val="FFFFFF"/>
    <a:srgbClr val="1C1C1C"/>
    <a:srgbClr val="A8957C"/>
    <a:srgbClr val="A56855"/>
    <a:srgbClr val="8D5949"/>
    <a:srgbClr val="284040"/>
    <a:srgbClr val="EDF4F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935" autoAdjust="0"/>
  </p:normalViewPr>
  <p:slideViewPr>
    <p:cSldViewPr>
      <p:cViewPr varScale="1">
        <p:scale>
          <a:sx n="84" d="100"/>
          <a:sy n="84" d="100"/>
        </p:scale>
        <p:origin x="-882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E02E3-C17B-4736-BBB6-126E82CBDE4A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90EFB-8C74-4275-A628-B368E83FD6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1068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2C6FA-9A65-41E1-AF99-79AB17A447BA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C4EC3-BD4E-4CCE-8888-FDE769497F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4283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028700"/>
            <a:ext cx="8229600" cy="13716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2624-914A-430E-B7ED-B29FCE2346AC}" type="datetimeFigureOut">
              <a:rPr lang="ru-RU" smtClean="0">
                <a:solidFill>
                  <a:srgbClr val="675E47"/>
                </a:solidFill>
              </a:rPr>
              <a:pPr/>
              <a:t>11.04.2019</a:t>
            </a:fld>
            <a:endParaRPr lang="ru-RU">
              <a:solidFill>
                <a:srgbClr val="675E47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5E47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0299-800D-441E-853A-880CBFB6EF36}" type="slidenum">
              <a:rPr lang="ru-RU" smtClean="0">
                <a:solidFill>
                  <a:srgbClr val="675E47"/>
                </a:solidFill>
              </a:rPr>
              <a:pPr/>
              <a:t>‹#›</a:t>
            </a:fld>
            <a:endParaRPr lang="ru-RU">
              <a:solidFill>
                <a:srgbClr val="675E47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49877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2624-914A-430E-B7ED-B29FCE2346AC}" type="datetimeFigureOut">
              <a:rPr lang="ru-RU" smtClean="0">
                <a:solidFill>
                  <a:srgbClr val="675E47"/>
                </a:solidFill>
              </a:rPr>
              <a:pPr/>
              <a:t>11.04.2019</a:t>
            </a:fld>
            <a:endParaRPr lang="ru-RU">
              <a:solidFill>
                <a:srgbClr val="675E4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5E4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0299-800D-441E-853A-880CBFB6EF36}" type="slidenum">
              <a:rPr lang="ru-RU" smtClean="0">
                <a:solidFill>
                  <a:srgbClr val="675E47"/>
                </a:solidFill>
              </a:rPr>
              <a:pPr/>
              <a:t>‹#›</a:t>
            </a:fld>
            <a:endParaRPr lang="ru-RU">
              <a:solidFill>
                <a:srgbClr val="675E47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2624-914A-430E-B7ED-B29FCE2346AC}" type="datetimeFigureOut">
              <a:rPr lang="ru-RU" smtClean="0">
                <a:solidFill>
                  <a:srgbClr val="675E47"/>
                </a:solidFill>
              </a:rPr>
              <a:pPr/>
              <a:t>11.04.2019</a:t>
            </a:fld>
            <a:endParaRPr lang="ru-RU">
              <a:solidFill>
                <a:srgbClr val="675E4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5E4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0299-800D-441E-853A-880CBFB6EF36}" type="slidenum">
              <a:rPr lang="ru-RU" smtClean="0">
                <a:solidFill>
                  <a:srgbClr val="675E47"/>
                </a:solidFill>
              </a:rPr>
              <a:pPr/>
              <a:t>‹#›</a:t>
            </a:fld>
            <a:endParaRPr lang="ru-RU">
              <a:solidFill>
                <a:srgbClr val="675E47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09728"/>
            <a:ext cx="8814816" cy="18790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285751"/>
            <a:ext cx="8229600" cy="165735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114550"/>
            <a:ext cx="6560234" cy="131445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4881753"/>
            <a:ext cx="3002280" cy="205740"/>
          </a:xfrm>
        </p:spPr>
        <p:txBody>
          <a:bodyPr vert="horz" rtlCol="0"/>
          <a:lstStyle>
            <a:extLst/>
          </a:lstStyle>
          <a:p>
            <a:fld id="{CD940903-EDFA-4E34-931C-43E55967AAE1}" type="datetime1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11.04.2019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4881753"/>
            <a:ext cx="464288" cy="20574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5ABAB58-E0C2-4BCA-AE70-707C1FD946CB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4881753"/>
            <a:ext cx="3907464" cy="20574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068441"/>
            <a:ext cx="8001000" cy="6858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B9A4F7-DA9F-4420-B865-6FE4FE425119}" type="datetime1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11.04.2019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ABAB58-E0C2-4BCA-AE70-707C1FD946CB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2450592"/>
            <a:ext cx="7406640" cy="6858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373673"/>
            <a:ext cx="7772400" cy="2048256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65785"/>
            <a:ext cx="7772400" cy="1132284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4885253"/>
            <a:ext cx="3002280" cy="205740"/>
          </a:xfrm>
        </p:spPr>
        <p:txBody>
          <a:bodyPr vert="horz" rtlCol="0"/>
          <a:lstStyle>
            <a:extLst/>
          </a:lstStyle>
          <a:p>
            <a:fld id="{C70DD87B-56A4-46E1-9E23-B8750BD1DB6C}" type="datetime1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11.04.2019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4885253"/>
            <a:ext cx="464288" cy="20574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5ABAB58-E0C2-4BCA-AE70-707C1FD946CB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4885253"/>
            <a:ext cx="3907464" cy="20574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34440"/>
            <a:ext cx="4038600" cy="33947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34440"/>
            <a:ext cx="4038600" cy="33947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16ECC7-ADB4-4F35-A55D-0B4D0CCB25C1}" type="datetime1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11.04.2019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4885926"/>
            <a:ext cx="464288" cy="205740"/>
          </a:xfrm>
        </p:spPr>
        <p:txBody>
          <a:bodyPr/>
          <a:lstStyle>
            <a:extLst/>
          </a:lstStyle>
          <a:p>
            <a:fld id="{65ABAB58-E0C2-4BCA-AE70-707C1FD946CB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068441"/>
            <a:ext cx="8001000" cy="6858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1623912"/>
            <a:ext cx="3749040" cy="6858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1623912"/>
            <a:ext cx="3749040" cy="6858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61"/>
            <a:ext cx="8229600" cy="85725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956322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771651"/>
            <a:ext cx="4041775" cy="295632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D4B2CB-F0BA-4C0F-ACF4-0141FC4123BB}" type="datetime1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11.04.2019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4885926"/>
            <a:ext cx="464288" cy="205740"/>
          </a:xfrm>
        </p:spPr>
        <p:txBody>
          <a:bodyPr/>
          <a:lstStyle>
            <a:extLst/>
          </a:lstStyle>
          <a:p>
            <a:fld id="{65ABAB58-E0C2-4BCA-AE70-707C1FD946CB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9914"/>
            <a:ext cx="8229600" cy="85725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049BC6-833D-4C6D-A38E-E25D3B75BB89}" type="datetime1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11.04.2019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ABAB58-E0C2-4BCA-AE70-707C1FD946CB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068441"/>
            <a:ext cx="8001000" cy="6858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01289E-63C7-40D8-90B9-1B272BCFA70B}" type="datetime1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11.04.2019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ABAB58-E0C2-4BCA-AE70-707C1FD946CB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793242"/>
            <a:ext cx="3749040" cy="6858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228600"/>
            <a:ext cx="3931920" cy="5715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830670"/>
            <a:ext cx="3931920" cy="8001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1657350"/>
            <a:ext cx="8666456" cy="298323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4885253"/>
            <a:ext cx="3002280" cy="205740"/>
          </a:xfrm>
        </p:spPr>
        <p:txBody>
          <a:bodyPr vert="horz" rtlCol="0"/>
          <a:lstStyle>
            <a:extLst/>
          </a:lstStyle>
          <a:p>
            <a:fld id="{53B6CD66-1966-447E-85DB-5BC0A00C24DB}" type="datetime1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11.04.2019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4885253"/>
            <a:ext cx="464288" cy="20574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5ABAB58-E0C2-4BCA-AE70-707C1FD946CB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4885253"/>
            <a:ext cx="3907464" cy="20574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2624-914A-430E-B7ED-B29FCE2346AC}" type="datetimeFigureOut">
              <a:rPr lang="ru-RU" smtClean="0">
                <a:solidFill>
                  <a:srgbClr val="675E47"/>
                </a:solidFill>
              </a:rPr>
              <a:pPr/>
              <a:t>11.04.2019</a:t>
            </a:fld>
            <a:endParaRPr lang="ru-RU">
              <a:solidFill>
                <a:srgbClr val="675E4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5E4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0299-800D-441E-853A-880CBFB6EF36}" type="slidenum">
              <a:rPr lang="ru-RU" smtClean="0">
                <a:solidFill>
                  <a:srgbClr val="675E47"/>
                </a:solidFill>
              </a:rPr>
              <a:pPr/>
              <a:t>‹#›</a:t>
            </a:fld>
            <a:endParaRPr lang="ru-RU">
              <a:solidFill>
                <a:srgbClr val="675E47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3543300"/>
            <a:ext cx="5486400" cy="498402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4041703"/>
            <a:ext cx="5486400" cy="684191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187398"/>
            <a:ext cx="8534400" cy="325755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4881753"/>
            <a:ext cx="3002280" cy="205740"/>
          </a:xfrm>
        </p:spPr>
        <p:txBody>
          <a:bodyPr vert="horz" rtlCol="0"/>
          <a:lstStyle>
            <a:extLst/>
          </a:lstStyle>
          <a:p>
            <a:fld id="{38378707-C3CB-4F3B-A198-8E231BD62A06}" type="datetime1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11.04.2019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4881753"/>
            <a:ext cx="464288" cy="20574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5ABAB58-E0C2-4BCA-AE70-707C1FD946CB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4881753"/>
            <a:ext cx="3907464" cy="20574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ABBDB5-0AC2-47D8-ADB8-CD445FFAED58}" type="datetime1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11.04.2019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ABAB58-E0C2-4BCA-AE70-707C1FD946CB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56F699-0EBD-4740-BC1C-902C65620414}" type="datetime1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11.04.2019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ABAB58-E0C2-4BCA-AE70-707C1FD946CB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86600" cy="13716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1880839"/>
            <a:ext cx="7086600" cy="113228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2624-914A-430E-B7ED-B29FCE2346AC}" type="datetimeFigureOut">
              <a:rPr lang="ru-RU" smtClean="0">
                <a:solidFill>
                  <a:srgbClr val="675E47"/>
                </a:solidFill>
              </a:rPr>
              <a:pPr/>
              <a:t>11.04.2019</a:t>
            </a:fld>
            <a:endParaRPr lang="ru-RU">
              <a:solidFill>
                <a:srgbClr val="675E4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5E4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4812507"/>
            <a:ext cx="762000" cy="273844"/>
          </a:xfrm>
        </p:spPr>
        <p:txBody>
          <a:bodyPr/>
          <a:lstStyle/>
          <a:p>
            <a:fld id="{0AFF0299-800D-441E-853A-880CBFB6EF36}" type="slidenum">
              <a:rPr lang="ru-RU" smtClean="0">
                <a:solidFill>
                  <a:srgbClr val="675E47"/>
                </a:solidFill>
              </a:rPr>
              <a:pPr/>
              <a:t>‹#›</a:t>
            </a:fld>
            <a:endParaRPr lang="ru-RU">
              <a:solidFill>
                <a:srgbClr val="675E47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2624-914A-430E-B7ED-B29FCE2346AC}" type="datetimeFigureOut">
              <a:rPr lang="ru-RU" smtClean="0">
                <a:solidFill>
                  <a:srgbClr val="675E47"/>
                </a:solidFill>
              </a:rPr>
              <a:pPr/>
              <a:t>11.04.2019</a:t>
            </a:fld>
            <a:endParaRPr lang="ru-RU">
              <a:solidFill>
                <a:srgbClr val="675E47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5E47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0299-800D-441E-853A-880CBFB6EF36}" type="slidenum">
              <a:rPr lang="ru-RU" smtClean="0">
                <a:solidFill>
                  <a:srgbClr val="675E47"/>
                </a:solidFill>
              </a:rPr>
              <a:pPr/>
              <a:t>‹#›</a:t>
            </a:fld>
            <a:endParaRPr lang="ru-RU">
              <a:solidFill>
                <a:srgbClr val="675E47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8" y="1151336"/>
            <a:ext cx="4041775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771651"/>
            <a:ext cx="4041775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2624-914A-430E-B7ED-B29FCE2346AC}" type="datetimeFigureOut">
              <a:rPr lang="ru-RU" smtClean="0">
                <a:solidFill>
                  <a:srgbClr val="675E47"/>
                </a:solidFill>
              </a:rPr>
              <a:pPr/>
              <a:t>11.04.2019</a:t>
            </a:fld>
            <a:endParaRPr lang="ru-RU">
              <a:solidFill>
                <a:srgbClr val="675E47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5E47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0299-800D-441E-853A-880CBFB6EF36}" type="slidenum">
              <a:rPr lang="ru-RU" smtClean="0">
                <a:solidFill>
                  <a:srgbClr val="675E47"/>
                </a:solidFill>
              </a:rPr>
              <a:pPr/>
              <a:t>‹#›</a:t>
            </a:fld>
            <a:endParaRPr lang="ru-RU">
              <a:solidFill>
                <a:srgbClr val="675E47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2624-914A-430E-B7ED-B29FCE2346AC}" type="datetimeFigureOut">
              <a:rPr lang="ru-RU" smtClean="0">
                <a:solidFill>
                  <a:srgbClr val="675E47"/>
                </a:solidFill>
              </a:rPr>
              <a:pPr/>
              <a:t>11.04.2019</a:t>
            </a:fld>
            <a:endParaRPr lang="ru-RU">
              <a:solidFill>
                <a:srgbClr val="675E47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5E47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0299-800D-441E-853A-880CBFB6EF36}" type="slidenum">
              <a:rPr lang="ru-RU" smtClean="0">
                <a:solidFill>
                  <a:srgbClr val="675E47"/>
                </a:solidFill>
              </a:rPr>
              <a:pPr/>
              <a:t>‹#›</a:t>
            </a:fld>
            <a:endParaRPr lang="ru-RU">
              <a:solidFill>
                <a:srgbClr val="675E47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2624-914A-430E-B7ED-B29FCE2346AC}" type="datetimeFigureOut">
              <a:rPr lang="ru-RU" smtClean="0">
                <a:solidFill>
                  <a:srgbClr val="675E47"/>
                </a:solidFill>
              </a:rPr>
              <a:pPr/>
              <a:t>11.04.2019</a:t>
            </a:fld>
            <a:endParaRPr lang="ru-RU">
              <a:solidFill>
                <a:srgbClr val="675E47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5E47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0299-800D-441E-853A-880CBFB6EF36}" type="slidenum">
              <a:rPr lang="ru-RU" smtClean="0">
                <a:solidFill>
                  <a:srgbClr val="675E47"/>
                </a:solidFill>
              </a:rPr>
              <a:pPr/>
              <a:t>‹#›</a:t>
            </a:fld>
            <a:endParaRPr lang="ru-RU">
              <a:solidFill>
                <a:srgbClr val="675E47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143001"/>
            <a:ext cx="3008313" cy="3451622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2624-914A-430E-B7ED-B29FCE2346AC}" type="datetimeFigureOut">
              <a:rPr lang="ru-RU" smtClean="0">
                <a:solidFill>
                  <a:srgbClr val="675E47"/>
                </a:solidFill>
              </a:rPr>
              <a:pPr/>
              <a:t>11.04.2019</a:t>
            </a:fld>
            <a:endParaRPr lang="ru-RU">
              <a:solidFill>
                <a:srgbClr val="675E47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5E47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0299-800D-441E-853A-880CBFB6EF36}" type="slidenum">
              <a:rPr lang="ru-RU" smtClean="0">
                <a:solidFill>
                  <a:srgbClr val="675E47"/>
                </a:solidFill>
              </a:rPr>
              <a:pPr/>
              <a:t>‹#›</a:t>
            </a:fld>
            <a:endParaRPr lang="ru-RU">
              <a:solidFill>
                <a:srgbClr val="675E47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486400" cy="391716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373981"/>
            <a:ext cx="5486400" cy="29718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875090"/>
            <a:ext cx="5486400" cy="397764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2624-914A-430E-B7ED-B29FCE2346AC}" type="datetimeFigureOut">
              <a:rPr lang="ru-RU" smtClean="0">
                <a:solidFill>
                  <a:srgbClr val="675E47"/>
                </a:solidFill>
              </a:rPr>
              <a:pPr/>
              <a:t>11.04.2019</a:t>
            </a:fld>
            <a:endParaRPr lang="ru-RU">
              <a:solidFill>
                <a:srgbClr val="675E47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5E47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0299-800D-441E-853A-880CBFB6EF36}" type="slidenum">
              <a:rPr lang="ru-RU" smtClean="0">
                <a:solidFill>
                  <a:srgbClr val="675E47"/>
                </a:solidFill>
              </a:rPr>
              <a:pPr/>
              <a:t>‹#›</a:t>
            </a:fld>
            <a:endParaRPr lang="ru-RU">
              <a:solidFill>
                <a:srgbClr val="675E47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2749054-DA5B-4315-BFE5-66E15BA273CA}" type="datetime1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11.04.2019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5ABAB58-E0C2-4BCA-AE70-707C1FD946CB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10314"/>
            <a:ext cx="8810846" cy="4924044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4800600"/>
            <a:ext cx="4212264" cy="20574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4800600"/>
            <a:ext cx="3002280" cy="20574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2749054-DA5B-4315-BFE5-66E15BA273CA}" type="datetime1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11.04.2019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4885926"/>
            <a:ext cx="464288" cy="20574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5ABAB58-E0C2-4BCA-AE70-707C1FD946CB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90152"/>
            <a:ext cx="8229600" cy="85725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34678"/>
            <a:ext cx="8229600" cy="339471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ft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49"/>
            <a:ext cx="9144000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15616" y="1655697"/>
            <a:ext cx="76328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8A0000"/>
                </a:solidFill>
                <a:latin typeface="PT Astra Serif" pitchFamily="18" charset="-52"/>
                <a:ea typeface="PT Astra Serif" pitchFamily="18" charset="-52"/>
              </a:rPr>
              <a:t>РЕАЛИЗАЦИЯ СИСТЕМЫ ДОЛГОВРЕМЕННОГО УХОДА ЗА ГРАЖДАНАМИ ПОЖИЛОГО ВОЗРАСТА </a:t>
            </a:r>
          </a:p>
          <a:p>
            <a:r>
              <a:rPr lang="ru-RU" sz="2800" b="1" dirty="0" smtClean="0">
                <a:solidFill>
                  <a:srgbClr val="8A0000"/>
                </a:solidFill>
                <a:latin typeface="PT Astra Serif" pitchFamily="18" charset="-52"/>
                <a:ea typeface="PT Astra Serif" pitchFamily="18" charset="-52"/>
              </a:rPr>
              <a:t>И ИНВАЛИДАМИ В ТУЛЬСКОЙ ОБЛАСТИ</a:t>
            </a:r>
            <a:endParaRPr lang="ru-RU" sz="2800" dirty="0">
              <a:latin typeface="PT Astra Serif" pitchFamily="18" charset="-52"/>
              <a:ea typeface="PT Astra Serif" pitchFamily="18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929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1214428"/>
            <a:ext cx="63579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8A0000"/>
                </a:solidFill>
                <a:latin typeface="PT Astra Serif" pitchFamily="18" charset="-52"/>
                <a:ea typeface="PT Astra Serif" pitchFamily="18" charset="-52"/>
              </a:rPr>
              <a:t>СОЗДАНИЕ СИСТЕМЫ ДОЛГОВРЕМЕННОГО УХОДА ЗА ГРАЖАНАМИ ПОЖИЛОГО ВОЗРАСТА И ИНВАЛИДАМИ В ТУЛЬСКОЙ ОБЛАСТИ</a:t>
            </a:r>
            <a:endParaRPr lang="ru-RU" sz="28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3074" name="Picture 2" descr="C:\Users\Пользователь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6"/>
            <a:ext cx="9144000" cy="4919679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Desktop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3397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451155" y="555526"/>
            <a:ext cx="745738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PT Astra Serif" pitchFamily="18" charset="-52"/>
                <a:ea typeface="PT Astra Serif" pitchFamily="18" charset="-52"/>
              </a:rPr>
              <a:t>ПРИКАЗЫ МИНИСТЕРСТВА ЗДРАВООХРАНЕНИЯ ТУЛЬСКОЙ   ОБЛАСТИ </a:t>
            </a:r>
          </a:p>
          <a:p>
            <a:pPr algn="r"/>
            <a:r>
              <a:rPr lang="ru-RU" b="1" dirty="0" smtClean="0">
                <a:solidFill>
                  <a:srgbClr val="0070C0"/>
                </a:solidFill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 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от 31.08.2018 № 776-осн </a:t>
            </a:r>
            <a:r>
              <a:rPr lang="ru-RU" sz="2000" b="1" dirty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</a:rPr>
              <a:t/>
            </a:r>
            <a:br>
              <a:rPr lang="ru-RU" sz="2000" b="1" dirty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</a:rPr>
            </a:br>
            <a:r>
              <a:rPr lang="ru-RU" sz="2000" b="1" dirty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«Об организации работы патронажной службы в амбулаторно-поликлинических отделениях государственных учреждений здравоохранения Тульской области»</a:t>
            </a:r>
          </a:p>
          <a:p>
            <a:endParaRPr lang="ru-RU" dirty="0" smtClean="0">
              <a:solidFill>
                <a:schemeClr val="bg1"/>
              </a:solidFill>
              <a:latin typeface="PT Astra Serif" pitchFamily="18" charset="-52"/>
              <a:ea typeface="PT Astra Serif" pitchFamily="18" charset="-52"/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от 21.09.2018 № 821-осн </a:t>
            </a:r>
            <a:r>
              <a:rPr lang="ru-RU" sz="2000" b="1" dirty="0" smtClean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</a:rPr>
            </a:br>
            <a:r>
              <a:rPr lang="ru-RU" sz="2000" b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«Об организации выездных </a:t>
            </a:r>
            <a:r>
              <a:rPr lang="ru-RU" dirty="0" err="1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мультидисциплинарных</a:t>
            </a:r>
            <a:r>
              <a:rPr lang="ru-RU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 бригад для оказания медицинской помощи на дому пациентам с ограничением жизнедеятельности, нарушением функций при заболеваниях центральной и периферической нервной системы, сосудистых заболеваниях головного мозга и заболеваниях костно-мышечной системы»</a:t>
            </a:r>
          </a:p>
          <a:p>
            <a:endParaRPr lang="ru-RU" dirty="0" smtClean="0">
              <a:solidFill>
                <a:srgbClr val="002060"/>
              </a:solidFill>
              <a:latin typeface="PT Astra Serif" pitchFamily="18" charset="-52"/>
              <a:ea typeface="PT Astra Serif" pitchFamily="18" charset="-52"/>
            </a:endParaRPr>
          </a:p>
          <a:p>
            <a:pPr algn="just"/>
            <a:endParaRPr lang="ru-RU" b="1" dirty="0">
              <a:solidFill>
                <a:srgbClr val="002060"/>
              </a:solidFill>
              <a:latin typeface="PT Astra Serif" pitchFamily="18" charset="-52"/>
              <a:ea typeface="PT Astra Serif" pitchFamily="18" charset="-52"/>
            </a:endParaRPr>
          </a:p>
          <a:p>
            <a:pPr algn="just"/>
            <a:endParaRPr lang="ru-RU" b="1" dirty="0" smtClean="0">
              <a:solidFill>
                <a:schemeClr val="bg1"/>
              </a:solidFill>
              <a:latin typeface="PT Astra Serif" pitchFamily="18" charset="-52"/>
              <a:ea typeface="PT Astra Serif" pitchFamily="18" charset="-52"/>
            </a:endParaRPr>
          </a:p>
          <a:p>
            <a:pPr algn="just"/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929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 Левина 2019-03-25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" y="0"/>
            <a:ext cx="9141619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80659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0"/>
            <a:ext cx="914129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51596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425" cy="5133975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14414" y="1785932"/>
            <a:ext cx="7471360" cy="826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C00000"/>
                </a:solidFill>
                <a:latin typeface="PT Astra Serif" pitchFamily="18" charset="-52"/>
                <a:ea typeface="PT Astra Serif" pitchFamily="18" charset="-52"/>
              </a:rPr>
              <a:t>БЛАГОДАРЮ    ЗА   ВНИМАНИЕ! </a:t>
            </a:r>
            <a:endParaRPr lang="ru-RU" sz="3200" b="1" dirty="0">
              <a:solidFill>
                <a:srgbClr val="C00000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714744" y="500048"/>
            <a:ext cx="5534926" cy="2000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 algn="l">
              <a:lnSpc>
                <a:spcPts val="1800"/>
              </a:lnSpc>
              <a:buClr>
                <a:srgbClr val="C00000"/>
              </a:buClr>
              <a:buSzPct val="133000"/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400"/>
              </a:lnSpc>
              <a:buFont typeface="Arial" pitchFamily="34" charset="0"/>
              <a:buChar char="•"/>
            </a:pPr>
            <a:endParaRPr lang="ru-RU" sz="2400" b="1" dirty="0" smtClean="0">
              <a:solidFill>
                <a:schemeClr val="bg1"/>
              </a:solidFill>
              <a:latin typeface="PT Astra Serif" pitchFamily="18" charset="-52"/>
              <a:ea typeface="PT Astra Serif" pitchFamily="18" charset="-5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400"/>
              </a:lnSpc>
              <a:buFont typeface="Arial" pitchFamily="34" charset="0"/>
              <a:buChar char="•"/>
            </a:pPr>
            <a:endParaRPr lang="ru-RU" sz="2400" b="1" dirty="0" smtClean="0">
              <a:solidFill>
                <a:schemeClr val="bg1"/>
              </a:solidFill>
              <a:latin typeface="PT Astra Serif" pitchFamily="18" charset="-52"/>
              <a:ea typeface="PT Astra Serif" pitchFamily="18" charset="-52"/>
              <a:cs typeface="Times New Roman" panose="02020603050405020304" pitchFamily="18" charset="0"/>
            </a:endParaRPr>
          </a:p>
          <a:p>
            <a:pPr algn="l">
              <a:lnSpc>
                <a:spcPts val="1800"/>
              </a:lnSpc>
              <a:buClr>
                <a:srgbClr val="C00000"/>
              </a:buClr>
              <a:buSzPct val="133000"/>
            </a:pPr>
            <a:endParaRPr lang="ru-RU" sz="2400" dirty="0" smtClean="0">
              <a:solidFill>
                <a:schemeClr val="bg1"/>
              </a:solidFill>
              <a:latin typeface="PT Astra Serif" pitchFamily="18" charset="-52"/>
              <a:ea typeface="PT Astra Serif" pitchFamily="18" charset="-52"/>
              <a:cs typeface="Times New Roman" panose="02020603050405020304" pitchFamily="18" charset="0"/>
            </a:endParaRPr>
          </a:p>
          <a:p>
            <a:pPr algn="l">
              <a:lnSpc>
                <a:spcPts val="1800"/>
              </a:lnSpc>
              <a:buClr>
                <a:srgbClr val="C00000"/>
              </a:buClr>
              <a:buSzPct val="133000"/>
            </a:pPr>
            <a:endParaRPr lang="ru-RU" sz="2400" dirty="0">
              <a:solidFill>
                <a:schemeClr val="bg1"/>
              </a:solidFill>
              <a:latin typeface="PT Astra Serif" pitchFamily="18" charset="-52"/>
              <a:ea typeface="PT Astra Serif" pitchFamily="18" charset="-52"/>
              <a:cs typeface="Times New Roman" panose="02020603050405020304" pitchFamily="18" charset="0"/>
            </a:endParaRPr>
          </a:p>
          <a:p>
            <a:pPr algn="l">
              <a:lnSpc>
                <a:spcPts val="1800"/>
              </a:lnSpc>
              <a:buClr>
                <a:srgbClr val="C00000"/>
              </a:buClr>
              <a:buSzPct val="133000"/>
            </a:pPr>
            <a:endParaRPr lang="ru-RU" sz="2400" dirty="0">
              <a:solidFill>
                <a:schemeClr val="bg1"/>
              </a:solidFill>
              <a:latin typeface="PT Astra Serif" pitchFamily="18" charset="-52"/>
              <a:ea typeface="PT Astra Serif" pitchFamily="18" charset="-52"/>
              <a:cs typeface="Times New Roman" panose="02020603050405020304" pitchFamily="18" charset="0"/>
            </a:endParaRPr>
          </a:p>
          <a:p>
            <a:pPr algn="l">
              <a:lnSpc>
                <a:spcPts val="1800"/>
              </a:lnSpc>
              <a:buClr>
                <a:srgbClr val="C00000"/>
              </a:buClr>
              <a:buSzPct val="133000"/>
            </a:pPr>
            <a:endParaRPr lang="ru-RU" sz="2400" dirty="0">
              <a:solidFill>
                <a:schemeClr val="bg1"/>
              </a:solidFill>
              <a:latin typeface="PT Astra Serif" pitchFamily="18" charset="-52"/>
              <a:ea typeface="PT Astra Serif" pitchFamily="18" charset="-52"/>
              <a:cs typeface="Times New Roman" panose="02020603050405020304" pitchFamily="18" charset="0"/>
            </a:endParaRPr>
          </a:p>
          <a:p>
            <a:pPr algn="l">
              <a:lnSpc>
                <a:spcPts val="1800"/>
              </a:lnSpc>
              <a:buClr>
                <a:srgbClr val="C00000"/>
              </a:buClr>
              <a:buSzPct val="133000"/>
            </a:pPr>
            <a:endParaRPr lang="ru-RU" sz="2400" b="1" dirty="0">
              <a:solidFill>
                <a:schemeClr val="bg1"/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013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1214428"/>
            <a:ext cx="63579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8A0000"/>
                </a:solidFill>
                <a:latin typeface="PT Astra Serif" pitchFamily="18" charset="-52"/>
                <a:ea typeface="PT Astra Serif" pitchFamily="18" charset="-52"/>
              </a:rPr>
              <a:t>СОЗДАНИЕ СИСТЕМЫ ДОЛГОВРЕМЕННОГО УХОДА ЗА ГРАЖАНАМИ ПОЖИЛОГО ВОЗРАСТА И ИНВАЛИДАМИ В ТУЛЬСКОЙ ОБЛАСТИ</a:t>
            </a:r>
            <a:endParaRPr lang="ru-RU" sz="28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3074" name="Picture 2" descr="C:\Users\Пользователь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6"/>
            <a:ext cx="9115425" cy="4919679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Desktop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33975"/>
          </a:xfrm>
          <a:prstGeom prst="rect">
            <a:avLst/>
          </a:prstGeom>
          <a:noFill/>
        </p:spPr>
      </p:pic>
      <p:pic>
        <p:nvPicPr>
          <p:cNvPr id="6" name="Picture 4" descr="Послание Президента Федеральному Собранию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922" t="11284" r="24442" b="39477"/>
          <a:stretch/>
        </p:blipFill>
        <p:spPr bwMode="auto">
          <a:xfrm>
            <a:off x="275556" y="514351"/>
            <a:ext cx="2774268" cy="193162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90" t="11445" r="20682" b="15055"/>
          <a:stretch/>
        </p:blipFill>
        <p:spPr bwMode="auto">
          <a:xfrm>
            <a:off x="275556" y="2710240"/>
            <a:ext cx="2774268" cy="1949742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214678" y="500049"/>
            <a:ext cx="5605794" cy="2503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ts val="1900"/>
              </a:lnSpc>
            </a:pPr>
            <a:r>
              <a:rPr lang="ru-RU" sz="2000" i="1" dirty="0" smtClean="0">
                <a:solidFill>
                  <a:srgbClr val="00206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«</a:t>
            </a:r>
            <a:r>
              <a:rPr lang="ru-RU" sz="2000" i="1" dirty="0" smtClean="0">
                <a:solidFill>
                  <a:srgbClr val="002060"/>
                </a:solidFill>
                <a:latin typeface="Candara" pitchFamily="34" charset="0"/>
              </a:rPr>
              <a:t>Надо в корне изменить систему помощи людям, нуждающимся в долговременном уходе и в стационаре, и дома; настроить ее на потребности конкретной семьи, конкретного человека</a:t>
            </a:r>
            <a:r>
              <a:rPr lang="ru-RU" sz="2000" i="1" dirty="0" smtClean="0">
                <a:solidFill>
                  <a:srgbClr val="002060"/>
                </a:solidFill>
                <a:latin typeface="Candara" pitchFamily="34" charset="0"/>
                <a:cs typeface="Times New Roman" panose="02020603050405020304" pitchFamily="18" charset="0"/>
              </a:rPr>
              <a:t>»</a:t>
            </a:r>
          </a:p>
          <a:p>
            <a:pPr algn="r">
              <a:lnSpc>
                <a:spcPts val="1900"/>
              </a:lnSpc>
            </a:pPr>
            <a:endParaRPr lang="ru-RU" sz="1600" b="1" dirty="0" smtClean="0">
              <a:solidFill>
                <a:schemeClr val="bg1"/>
              </a:solidFill>
              <a:latin typeface="Candara" pitchFamily="34" charset="0"/>
              <a:cs typeface="Times New Roman" panose="02020603050405020304" pitchFamily="18" charset="0"/>
            </a:endParaRPr>
          </a:p>
          <a:p>
            <a:pPr algn="r">
              <a:lnSpc>
                <a:spcPts val="16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Candara" pitchFamily="34" charset="0"/>
                <a:cs typeface="Times New Roman" panose="02020603050405020304" pitchFamily="18" charset="0"/>
              </a:rPr>
              <a:t>Президент </a:t>
            </a:r>
            <a:r>
              <a:rPr lang="ru-RU" sz="1600" b="1" dirty="0">
                <a:solidFill>
                  <a:srgbClr val="002060"/>
                </a:solidFill>
                <a:latin typeface="Candara" pitchFamily="34" charset="0"/>
                <a:cs typeface="Times New Roman" panose="02020603050405020304" pitchFamily="18" charset="0"/>
              </a:rPr>
              <a:t>Российской </a:t>
            </a:r>
            <a:r>
              <a:rPr lang="ru-RU" sz="1600" b="1" dirty="0" smtClean="0">
                <a:solidFill>
                  <a:srgbClr val="002060"/>
                </a:solidFill>
                <a:latin typeface="Candara" pitchFamily="34" charset="0"/>
                <a:cs typeface="Times New Roman" panose="02020603050405020304" pitchFamily="18" charset="0"/>
              </a:rPr>
              <a:t>Федерации В.В</a:t>
            </a:r>
            <a:r>
              <a:rPr lang="ru-RU" sz="1600" b="1" dirty="0">
                <a:solidFill>
                  <a:srgbClr val="002060"/>
                </a:solidFill>
                <a:latin typeface="Candara" pitchFamily="34" charset="0"/>
                <a:cs typeface="Times New Roman" panose="02020603050405020304" pitchFamily="18" charset="0"/>
              </a:rPr>
              <a:t>. </a:t>
            </a:r>
            <a:r>
              <a:rPr lang="ru-RU" sz="1600" b="1" dirty="0" smtClean="0">
                <a:solidFill>
                  <a:srgbClr val="002060"/>
                </a:solidFill>
                <a:latin typeface="Candara" pitchFamily="34" charset="0"/>
                <a:cs typeface="Times New Roman" panose="02020603050405020304" pitchFamily="18" charset="0"/>
              </a:rPr>
              <a:t>Путин</a:t>
            </a:r>
          </a:p>
          <a:p>
            <a:pPr algn="r">
              <a:lnSpc>
                <a:spcPts val="1600"/>
              </a:lnSpc>
            </a:pPr>
            <a:r>
              <a:rPr lang="ru-RU" sz="1400" dirty="0" smtClean="0">
                <a:solidFill>
                  <a:srgbClr val="002060"/>
                </a:solidFill>
                <a:latin typeface="Candara" pitchFamily="34" charset="0"/>
                <a:cs typeface="Times New Roman" panose="02020603050405020304" pitchFamily="18" charset="0"/>
              </a:rPr>
              <a:t>Послание Федеральному Собранию РФ, 20 февраля 2019 года</a:t>
            </a:r>
          </a:p>
          <a:p>
            <a:pPr algn="just">
              <a:lnSpc>
                <a:spcPts val="1900"/>
              </a:lnSpc>
            </a:pPr>
            <a:endParaRPr lang="ru-RU" sz="1600" b="1" dirty="0">
              <a:solidFill>
                <a:srgbClr val="002060"/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286116" y="2500313"/>
            <a:ext cx="5715040" cy="2643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ts val="1900"/>
              </a:lnSpc>
            </a:pPr>
            <a:r>
              <a:rPr lang="ru-RU" sz="2000" i="1" dirty="0" smtClean="0">
                <a:solidFill>
                  <a:srgbClr val="00206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«Правительству </a:t>
            </a:r>
            <a:r>
              <a:rPr lang="ru-RU" sz="2000" i="1" dirty="0">
                <a:solidFill>
                  <a:srgbClr val="00206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Российской Федерации обеспечить </a:t>
            </a:r>
            <a:r>
              <a:rPr lang="ru-RU" sz="2000" i="1" dirty="0" smtClean="0">
                <a:solidFill>
                  <a:srgbClr val="00206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повышение </a:t>
            </a:r>
            <a:r>
              <a:rPr lang="ru-RU" sz="2000" i="1" dirty="0">
                <a:solidFill>
                  <a:srgbClr val="00206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ожидаемой продолжительности жизни </a:t>
            </a:r>
            <a:endParaRPr lang="ru-RU" sz="2000" i="1" dirty="0" smtClean="0">
              <a:solidFill>
                <a:srgbClr val="002060"/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ts val="1900"/>
              </a:lnSpc>
            </a:pPr>
            <a:r>
              <a:rPr lang="ru-RU" sz="2000" i="1" dirty="0" smtClean="0">
                <a:solidFill>
                  <a:srgbClr val="00206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до </a:t>
            </a:r>
            <a:r>
              <a:rPr lang="ru-RU" sz="2000" i="1" dirty="0">
                <a:solidFill>
                  <a:srgbClr val="00206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78 лет (к 2030 году - до 80 лет</a:t>
            </a:r>
            <a:r>
              <a:rPr lang="ru-RU" sz="2000" i="1" dirty="0" smtClean="0">
                <a:solidFill>
                  <a:srgbClr val="00206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)»</a:t>
            </a:r>
          </a:p>
          <a:p>
            <a:pPr algn="l">
              <a:lnSpc>
                <a:spcPts val="1900"/>
              </a:lnSpc>
            </a:pPr>
            <a:endParaRPr lang="ru-RU" sz="2000" b="1" dirty="0">
              <a:solidFill>
                <a:srgbClr val="002060"/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ts val="16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Указ </a:t>
            </a:r>
            <a:r>
              <a:rPr lang="ru-RU" sz="1400" b="1" dirty="0">
                <a:solidFill>
                  <a:srgbClr val="00206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Президента Российской Федерации № </a:t>
            </a:r>
            <a:r>
              <a:rPr lang="ru-RU" sz="1400" b="1" dirty="0" smtClean="0">
                <a:solidFill>
                  <a:srgbClr val="00206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204 от 07.05.2018</a:t>
            </a:r>
            <a:r>
              <a:rPr lang="ru-RU" sz="1400" dirty="0">
                <a:solidFill>
                  <a:srgbClr val="00206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solidFill>
                <a:srgbClr val="002060"/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ts val="1600"/>
              </a:lnSpc>
            </a:pPr>
            <a:r>
              <a:rPr lang="ru-RU" sz="1400" dirty="0" smtClean="0">
                <a:solidFill>
                  <a:srgbClr val="00206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206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О национальных целях и стратегических задачах  развития Российской Федерации на период до 2024 года</a:t>
            </a:r>
            <a:r>
              <a:rPr lang="ru-RU" sz="1600" dirty="0" smtClean="0">
                <a:solidFill>
                  <a:srgbClr val="00206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»</a:t>
            </a:r>
          </a:p>
          <a:p>
            <a:pPr algn="l">
              <a:lnSpc>
                <a:spcPts val="1900"/>
              </a:lnSpc>
            </a:pPr>
            <a:endParaRPr lang="ru-RU" sz="1600" b="1" dirty="0">
              <a:solidFill>
                <a:srgbClr val="002060"/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929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 Левина 2019-03-25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" y="0"/>
            <a:ext cx="9141619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193080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1214428"/>
            <a:ext cx="63579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8A0000"/>
                </a:solidFill>
                <a:latin typeface="PT Astra Serif" pitchFamily="18" charset="-52"/>
                <a:ea typeface="PT Astra Serif" pitchFamily="18" charset="-52"/>
              </a:rPr>
              <a:t>СОЗДАНИЕ СИСТЕМЫ ДОЛГОВРЕМЕННОГО УХОДА ЗА ГРАЖАНАМИ ПОЖИЛОГО ВОЗРАСТА И ИНВАЛИДАМИ В ТУЛЬСКОЙ ОБЛАСТИ</a:t>
            </a:r>
            <a:endParaRPr lang="ru-RU" sz="28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3074" name="Picture 2" descr="C:\Users\Пользователь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6"/>
            <a:ext cx="9144000" cy="4919679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Desktop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33975"/>
          </a:xfrm>
          <a:prstGeom prst="rect">
            <a:avLst/>
          </a:prstGeom>
          <a:noFill/>
        </p:spPr>
      </p:pic>
      <p:pic>
        <p:nvPicPr>
          <p:cNvPr id="7" name="Picture 3" descr="C:\Users\Пользователь\Desktop\распоряжение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830" y="714362"/>
            <a:ext cx="2857666" cy="4089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143372" y="1357304"/>
            <a:ext cx="464347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4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Распоряжение правительства Тульской области от 30.01.2019 </a:t>
            </a:r>
          </a:p>
          <a:p>
            <a:pPr lvl="0" algn="ctr">
              <a:lnSpc>
                <a:spcPts val="24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№ 36-р </a:t>
            </a:r>
          </a:p>
          <a:p>
            <a:pPr lvl="0" algn="ctr">
              <a:lnSpc>
                <a:spcPts val="24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«Об утверждении </a:t>
            </a:r>
          </a:p>
          <a:p>
            <a:pPr lvl="0" algn="ctr">
              <a:lnSpc>
                <a:spcPts val="24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Плана мероприятий </a:t>
            </a:r>
          </a:p>
          <a:p>
            <a:pPr lvl="0" algn="ctr">
              <a:lnSpc>
                <a:spcPts val="24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(«дорожной карты») </a:t>
            </a:r>
          </a:p>
          <a:p>
            <a:pPr lvl="0" algn="ctr">
              <a:lnSpc>
                <a:spcPts val="24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по реализации пилотного</a:t>
            </a:r>
          </a:p>
          <a:p>
            <a:pPr lvl="0" algn="ctr">
              <a:lnSpc>
                <a:spcPts val="24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 проекта по созданию</a:t>
            </a:r>
          </a:p>
          <a:p>
            <a:pPr lvl="0" algn="ctr">
              <a:lnSpc>
                <a:spcPts val="24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 Системы долговременного ухода в Тульской области»</a:t>
            </a:r>
          </a:p>
        </p:txBody>
      </p:sp>
    </p:spTree>
    <p:extLst>
      <p:ext uri="{BB962C8B-B14F-4D97-AF65-F5344CB8AC3E}">
        <p14:creationId xmlns="" xmlns:p14="http://schemas.microsoft.com/office/powerpoint/2010/main" val="324929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1214428"/>
            <a:ext cx="63579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8A0000"/>
                </a:solidFill>
                <a:latin typeface="PT Astra Serif" pitchFamily="18" charset="-52"/>
                <a:ea typeface="PT Astra Serif" pitchFamily="18" charset="-52"/>
              </a:rPr>
              <a:t>СОЗДАНИЕ СИСТЕМЫ ДОЛГОВРЕМЕННОГО УХОДА ЗА ГРАЖАНАМИ ПОЖИЛОГО ВОЗРАСТА И ИНВАЛИДАМИ В ТУЛЬСКОЙ ОБЛАСТИ</a:t>
            </a:r>
            <a:endParaRPr lang="ru-RU" sz="28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3074" name="Picture 2" descr="C:\Users\Пользователь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6"/>
            <a:ext cx="9115425" cy="4929203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Desktop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526"/>
            <a:ext cx="9144000" cy="5133974"/>
          </a:xfrm>
          <a:prstGeom prst="rect">
            <a:avLst/>
          </a:prstGeom>
          <a:noFill/>
        </p:spPr>
      </p:pic>
      <p:pic>
        <p:nvPicPr>
          <p:cNvPr id="6" name="Рисунок 5" descr="C:\Users\Olga.Popkova\Desktop\1,2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250"/>
          <a:stretch/>
        </p:blipFill>
        <p:spPr bwMode="auto">
          <a:xfrm>
            <a:off x="1500166" y="1357304"/>
            <a:ext cx="4286280" cy="308518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206327" y="394004"/>
            <a:ext cx="7929618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ts val="24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Пилотные территории: 2018-2019 годы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00826" y="1357304"/>
            <a:ext cx="2376264" cy="5726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700"/>
              </a:lnSpc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Тула</a:t>
            </a:r>
          </a:p>
          <a:p>
            <a:pPr>
              <a:lnSpc>
                <a:spcPts val="1700"/>
              </a:lnSpc>
            </a:pPr>
            <a:r>
              <a:rPr lang="ru-RU" b="1" dirty="0" err="1" smtClean="0">
                <a:solidFill>
                  <a:srgbClr val="002060"/>
                </a:solidFill>
              </a:rPr>
              <a:t>Веневский</a:t>
            </a:r>
            <a:r>
              <a:rPr lang="ru-RU" sz="2000" b="1" dirty="0" smtClean="0">
                <a:solidFill>
                  <a:srgbClr val="002060"/>
                </a:solidFill>
              </a:rPr>
              <a:t> район</a:t>
            </a:r>
          </a:p>
        </p:txBody>
      </p:sp>
      <p:cxnSp>
        <p:nvCxnSpPr>
          <p:cNvPr id="15" name="Соединительная линия уступом 14"/>
          <p:cNvCxnSpPr>
            <a:stCxn id="16" idx="6"/>
          </p:cNvCxnSpPr>
          <p:nvPr/>
        </p:nvCxnSpPr>
        <p:spPr>
          <a:xfrm flipV="1">
            <a:off x="4786314" y="1928811"/>
            <a:ext cx="3571900" cy="535782"/>
          </a:xfrm>
          <a:prstGeom prst="bentConnector3">
            <a:avLst>
              <a:gd name="adj1" fmla="val 50000"/>
            </a:avLst>
          </a:prstGeom>
          <a:ln>
            <a:solidFill>
              <a:srgbClr val="AC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3357554" y="2071684"/>
            <a:ext cx="1428760" cy="785817"/>
          </a:xfrm>
          <a:prstGeom prst="ellipse">
            <a:avLst/>
          </a:prstGeom>
          <a:noFill/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214546" y="2428874"/>
            <a:ext cx="1214446" cy="785818"/>
          </a:xfrm>
          <a:prstGeom prst="ellipse">
            <a:avLst/>
          </a:prstGeom>
          <a:noFill/>
          <a:ln w="57150">
            <a:solidFill>
              <a:srgbClr val="1C5E4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Соединительная линия уступом 21"/>
          <p:cNvCxnSpPr/>
          <p:nvPr/>
        </p:nvCxnSpPr>
        <p:spPr>
          <a:xfrm>
            <a:off x="2857488" y="3286130"/>
            <a:ext cx="5715040" cy="1214446"/>
          </a:xfrm>
          <a:prstGeom prst="bentConnector3">
            <a:avLst>
              <a:gd name="adj1" fmla="val 50000"/>
            </a:avLst>
          </a:prstGeom>
          <a:ln>
            <a:solidFill>
              <a:srgbClr val="1C5E4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5857884" y="3571882"/>
            <a:ext cx="264320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700"/>
              </a:lnSpc>
            </a:pPr>
            <a:endParaRPr lang="ru-RU" b="1" dirty="0" smtClean="0">
              <a:solidFill>
                <a:srgbClr val="1341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700"/>
              </a:lnSpc>
            </a:pPr>
            <a:endParaRPr lang="ru-RU" b="1" dirty="0">
              <a:solidFill>
                <a:srgbClr val="1341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7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Дубенский </a:t>
            </a:r>
          </a:p>
          <a:p>
            <a:pPr>
              <a:lnSpc>
                <a:spcPts val="17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Одоевский</a:t>
            </a:r>
          </a:p>
          <a:p>
            <a:pPr>
              <a:lnSpc>
                <a:spcPts val="17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Суворовский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7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Щекинский районы</a:t>
            </a:r>
          </a:p>
          <a:p>
            <a:pPr>
              <a:lnSpc>
                <a:spcPts val="1700"/>
              </a:lnSpc>
            </a:pPr>
            <a:endParaRPr lang="ru-RU" b="1" dirty="0" smtClean="0">
              <a:solidFill>
                <a:srgbClr val="2A0808"/>
              </a:solidFill>
            </a:endParaRPr>
          </a:p>
          <a:p>
            <a:pPr>
              <a:lnSpc>
                <a:spcPts val="1500"/>
              </a:lnSpc>
            </a:pPr>
            <a:endParaRPr lang="ru-RU" dirty="0">
              <a:solidFill>
                <a:schemeClr val="bg1"/>
              </a:solidFill>
            </a:endParaRPr>
          </a:p>
          <a:p>
            <a:pPr>
              <a:lnSpc>
                <a:spcPts val="1500"/>
              </a:lnSpc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lnSpc>
                <a:spcPts val="1500"/>
              </a:lnSpc>
            </a:pP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357686" y="2857502"/>
            <a:ext cx="473182" cy="474618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Соединительная линия уступом 29"/>
          <p:cNvCxnSpPr/>
          <p:nvPr/>
        </p:nvCxnSpPr>
        <p:spPr>
          <a:xfrm flipV="1">
            <a:off x="4786314" y="2786064"/>
            <a:ext cx="3714776" cy="188868"/>
          </a:xfrm>
          <a:prstGeom prst="bentConnector3">
            <a:avLst>
              <a:gd name="adj1" fmla="val 50000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6572264" y="2428874"/>
            <a:ext cx="2286016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700"/>
              </a:lnSpc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Богородицкий район</a:t>
            </a:r>
          </a:p>
        </p:txBody>
      </p:sp>
    </p:spTree>
    <p:extLst>
      <p:ext uri="{BB962C8B-B14F-4D97-AF65-F5344CB8AC3E}">
        <p14:creationId xmlns="" xmlns:p14="http://schemas.microsoft.com/office/powerpoint/2010/main" val="324929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1214428"/>
            <a:ext cx="63579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8A0000"/>
                </a:solidFill>
                <a:latin typeface="PT Astra Serif" pitchFamily="18" charset="-52"/>
                <a:ea typeface="PT Astra Serif" pitchFamily="18" charset="-52"/>
              </a:rPr>
              <a:t>СОЗДАНИЕ СИСТЕМЫ ДОЛГОВРЕМЕННОГО УХОДА ЗА ГРАЖАНАМИ ПОЖИЛОГО ВОЗРАСТА И ИНВАЛИДАМИ В ТУЛЬСКОЙ ОБЛАСТИ</a:t>
            </a:r>
            <a:endParaRPr lang="ru-RU" sz="28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3074" name="Picture 2" descr="C:\Users\Пользователь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6"/>
            <a:ext cx="9144000" cy="4919679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Desktop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3397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643042" y="785800"/>
            <a:ext cx="710542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PT Astra Serif" pitchFamily="18" charset="-52"/>
                <a:ea typeface="PT Astra Serif" pitchFamily="18" charset="-52"/>
              </a:rPr>
              <a:t>ЗАКОН   ТУЛЬСКОЙ   ОБЛАСТИ  </a:t>
            </a:r>
            <a:r>
              <a:rPr lang="ru-RU" sz="2000" dirty="0" smtClean="0">
                <a:solidFill>
                  <a:srgbClr val="0070C0"/>
                </a:solidFill>
              </a:rPr>
              <a:t> </a:t>
            </a:r>
            <a:r>
              <a:rPr lang="ru-RU" sz="2000" b="1" dirty="0" smtClean="0">
                <a:solidFill>
                  <a:srgbClr val="0070C0"/>
                </a:solidFill>
              </a:rPr>
              <a:t>от</a:t>
            </a:r>
            <a:r>
              <a:rPr lang="ru-RU" sz="2000" dirty="0" smtClean="0">
                <a:solidFill>
                  <a:srgbClr val="0070C0"/>
                </a:solidFill>
              </a:rPr>
              <a:t> </a:t>
            </a:r>
            <a:r>
              <a:rPr lang="ru-RU" sz="2000" b="1" dirty="0" smtClean="0">
                <a:solidFill>
                  <a:srgbClr val="0070C0"/>
                </a:solidFill>
              </a:rPr>
              <a:t>05</a:t>
            </a:r>
            <a:r>
              <a:rPr lang="ru-RU" sz="2000" dirty="0" smtClean="0">
                <a:solidFill>
                  <a:srgbClr val="0070C0"/>
                </a:solidFill>
              </a:rPr>
              <a:t>.</a:t>
            </a:r>
            <a:r>
              <a:rPr lang="ru-RU" sz="2000" b="1" dirty="0" smtClean="0">
                <a:solidFill>
                  <a:srgbClr val="0070C0"/>
                </a:solidFill>
              </a:rPr>
              <a:t>02</a:t>
            </a:r>
            <a:r>
              <a:rPr lang="ru-RU" sz="2000" dirty="0" smtClean="0">
                <a:solidFill>
                  <a:srgbClr val="0070C0"/>
                </a:solidFill>
              </a:rPr>
              <a:t>.</a:t>
            </a:r>
            <a:r>
              <a:rPr lang="ru-RU" sz="2000" b="1" dirty="0" smtClean="0">
                <a:solidFill>
                  <a:srgbClr val="0070C0"/>
                </a:solidFill>
              </a:rPr>
              <a:t>2019</a:t>
            </a:r>
            <a:r>
              <a:rPr lang="ru-RU" sz="2000" dirty="0" smtClean="0">
                <a:solidFill>
                  <a:srgbClr val="0070C0"/>
                </a:solidFill>
              </a:rPr>
              <a:t> № </a:t>
            </a:r>
            <a:r>
              <a:rPr lang="ru-RU" sz="2000" b="1" dirty="0" smtClean="0">
                <a:solidFill>
                  <a:srgbClr val="0070C0"/>
                </a:solidFill>
              </a:rPr>
              <a:t>2</a:t>
            </a:r>
            <a:r>
              <a:rPr lang="ru-RU" sz="2000" dirty="0" smtClean="0">
                <a:solidFill>
                  <a:srgbClr val="0070C0"/>
                </a:solidFill>
              </a:rPr>
              <a:t>-</a:t>
            </a:r>
            <a:r>
              <a:rPr lang="ru-RU" sz="2000" b="1" dirty="0" smtClean="0">
                <a:solidFill>
                  <a:srgbClr val="0070C0"/>
                </a:solidFill>
              </a:rPr>
              <a:t>ЗТО</a:t>
            </a:r>
            <a:endParaRPr lang="ru-RU" sz="2000" b="1" dirty="0" smtClean="0">
              <a:solidFill>
                <a:srgbClr val="0070C0"/>
              </a:solidFill>
              <a:latin typeface="PT Astra Serif" pitchFamily="18" charset="-52"/>
              <a:ea typeface="PT Astra Serif" pitchFamily="18" charset="-52"/>
            </a:endParaRPr>
          </a:p>
          <a:p>
            <a:pPr algn="just"/>
            <a:r>
              <a:rPr lang="ru-RU" b="1" dirty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</a:rPr>
              <a:t/>
            </a:r>
            <a:br>
              <a:rPr lang="ru-RU" b="1" dirty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</a:rPr>
            </a:br>
            <a:r>
              <a:rPr lang="ru-RU" sz="2000" b="1" dirty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«Об </a:t>
            </a:r>
            <a:r>
              <a:rPr lang="ru-RU" sz="2000" b="1" dirty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организации семейного сопровождения граждан пожилого возраста и инвалидов на </a:t>
            </a:r>
            <a:r>
              <a:rPr lang="ru-RU" sz="2000" b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территории Тульской области»</a:t>
            </a:r>
          </a:p>
          <a:p>
            <a:pPr algn="just"/>
            <a:endParaRPr lang="ru-RU" b="1" dirty="0" smtClean="0">
              <a:solidFill>
                <a:schemeClr val="bg1"/>
              </a:solidFill>
              <a:latin typeface="PT Astra Serif" pitchFamily="18" charset="-52"/>
              <a:ea typeface="PT Astra Serif" pitchFamily="18" charset="-52"/>
            </a:endParaRPr>
          </a:p>
          <a:p>
            <a:pPr algn="just"/>
            <a:endParaRPr lang="ru-RU" b="1" dirty="0">
              <a:solidFill>
                <a:schemeClr val="bg1"/>
              </a:solidFill>
              <a:latin typeface="PT Astra Serif" pitchFamily="18" charset="-52"/>
              <a:ea typeface="PT Astra Serif" pitchFamily="18" charset="-52"/>
            </a:endParaRP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PT Astra Serif" pitchFamily="18" charset="-52"/>
                <a:ea typeface="PT Astra Serif" pitchFamily="18" charset="-52"/>
              </a:rPr>
              <a:t>ЗАКОН   ТУЛЬСКОЙ   ОБЛАСТИ </a:t>
            </a:r>
            <a:r>
              <a:rPr lang="ru-RU" sz="2000" b="1" dirty="0" smtClean="0">
                <a:solidFill>
                  <a:srgbClr val="0070C0"/>
                </a:solidFill>
              </a:rPr>
              <a:t>от</a:t>
            </a:r>
            <a:r>
              <a:rPr lang="ru-RU" sz="2000" dirty="0" smtClean="0">
                <a:solidFill>
                  <a:srgbClr val="0070C0"/>
                </a:solidFill>
              </a:rPr>
              <a:t> </a:t>
            </a:r>
            <a:r>
              <a:rPr lang="ru-RU" sz="2000" b="1" dirty="0" smtClean="0">
                <a:solidFill>
                  <a:srgbClr val="0070C0"/>
                </a:solidFill>
              </a:rPr>
              <a:t>01</a:t>
            </a:r>
            <a:r>
              <a:rPr lang="ru-RU" sz="2000" dirty="0" smtClean="0">
                <a:solidFill>
                  <a:srgbClr val="0070C0"/>
                </a:solidFill>
              </a:rPr>
              <a:t>.</a:t>
            </a:r>
            <a:r>
              <a:rPr lang="ru-RU" sz="2000" b="1" dirty="0" smtClean="0">
                <a:solidFill>
                  <a:srgbClr val="0070C0"/>
                </a:solidFill>
              </a:rPr>
              <a:t>03</a:t>
            </a:r>
            <a:r>
              <a:rPr lang="ru-RU" sz="2000" dirty="0" smtClean="0">
                <a:solidFill>
                  <a:srgbClr val="0070C0"/>
                </a:solidFill>
              </a:rPr>
              <a:t>.</a:t>
            </a:r>
            <a:r>
              <a:rPr lang="ru-RU" sz="2000" b="1" dirty="0" smtClean="0">
                <a:solidFill>
                  <a:srgbClr val="0070C0"/>
                </a:solidFill>
              </a:rPr>
              <a:t>2019</a:t>
            </a:r>
            <a:r>
              <a:rPr lang="ru-RU" sz="2000" dirty="0" smtClean="0">
                <a:solidFill>
                  <a:srgbClr val="0070C0"/>
                </a:solidFill>
              </a:rPr>
              <a:t> № </a:t>
            </a:r>
            <a:r>
              <a:rPr lang="ru-RU" sz="2000" b="1" dirty="0" smtClean="0">
                <a:solidFill>
                  <a:srgbClr val="0070C0"/>
                </a:solidFill>
              </a:rPr>
              <a:t>21</a:t>
            </a:r>
            <a:r>
              <a:rPr lang="ru-RU" sz="2000" dirty="0" smtClean="0">
                <a:solidFill>
                  <a:srgbClr val="0070C0"/>
                </a:solidFill>
              </a:rPr>
              <a:t>-</a:t>
            </a:r>
            <a:r>
              <a:rPr lang="ru-RU" sz="2000" b="1" dirty="0" smtClean="0">
                <a:solidFill>
                  <a:srgbClr val="0070C0"/>
                </a:solidFill>
              </a:rPr>
              <a:t>ЗТО</a:t>
            </a:r>
            <a:endParaRPr lang="ru-RU" sz="2000" b="1" dirty="0" smtClean="0">
              <a:solidFill>
                <a:srgbClr val="0070C0"/>
              </a:solidFill>
              <a:latin typeface="PT Astra Serif" pitchFamily="18" charset="-52"/>
              <a:ea typeface="PT Astra Serif" pitchFamily="18" charset="-52"/>
            </a:endParaRPr>
          </a:p>
          <a:p>
            <a:pPr algn="just"/>
            <a:r>
              <a:rPr lang="ru-RU" b="1" dirty="0" smtClean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</a:rPr>
            </a:br>
            <a:r>
              <a:rPr lang="ru-RU" b="1" dirty="0" smtClean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«О внесении изменения в Закон Тульской области 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«О регулировании отдельных отношений в сфере социального обслуживания граждан в Тульской области»</a:t>
            </a:r>
          </a:p>
          <a:p>
            <a:pPr algn="just"/>
            <a:endParaRPr lang="ru-RU" b="1" dirty="0" smtClean="0">
              <a:solidFill>
                <a:srgbClr val="002060"/>
              </a:solidFill>
              <a:latin typeface="PT Astra Serif" pitchFamily="18" charset="-52"/>
              <a:ea typeface="PT Astra Serif" pitchFamily="18" charset="-52"/>
            </a:endParaRPr>
          </a:p>
          <a:p>
            <a:pPr algn="just"/>
            <a:endParaRPr lang="ru-RU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929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 Левина 2019-03-25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" y="0"/>
            <a:ext cx="9141619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66904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-428660" y="3000378"/>
            <a:ext cx="9150914" cy="8676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ts val="2400"/>
              </a:lnSpc>
            </a:pPr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 Региональная «горячая» линия</a:t>
            </a:r>
          </a:p>
        </p:txBody>
      </p:sp>
      <p:pic>
        <p:nvPicPr>
          <p:cNvPr id="4098" name="Picture 2" descr="C:\Users\Пользователь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513397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214678" y="2500312"/>
            <a:ext cx="50006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ru-RU" sz="4800" b="1" dirty="0" smtClean="0">
                <a:solidFill>
                  <a:srgbClr val="C00000"/>
                </a:solidFill>
              </a:rPr>
              <a:t>8-800-200-52-26</a:t>
            </a:r>
          </a:p>
          <a:p>
            <a:pPr lvl="0">
              <a:lnSpc>
                <a:spcPts val="2400"/>
              </a:lnSpc>
            </a:pPr>
            <a:endParaRPr lang="ru-RU" sz="4800" b="1" dirty="0" smtClean="0">
              <a:solidFill>
                <a:srgbClr val="35606D"/>
              </a:solidFill>
              <a:latin typeface="PT Astra Serif" pitchFamily="18" charset="-52"/>
              <a:ea typeface="PT Astra Serif" pitchFamily="18" charset="-52"/>
              <a:cs typeface="Times New Roman" panose="02020603050405020304" pitchFamily="18" charset="0"/>
            </a:endParaRPr>
          </a:p>
          <a:p>
            <a:pPr lvl="0">
              <a:lnSpc>
                <a:spcPts val="2400"/>
              </a:lnSpc>
            </a:pPr>
            <a:endParaRPr lang="ru-RU" sz="4800" b="1" dirty="0">
              <a:solidFill>
                <a:srgbClr val="35606D"/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ts val="2400"/>
              </a:lnSpc>
            </a:pPr>
            <a:endParaRPr lang="ru-RU" sz="4800" b="1" dirty="0" smtClean="0">
              <a:solidFill>
                <a:srgbClr val="35606D"/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-407287" y="1090961"/>
            <a:ext cx="8501090" cy="8676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lnSpc>
                <a:spcPts val="2400"/>
              </a:lnSpc>
            </a:pPr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Региональная «горячая линия» </a:t>
            </a:r>
          </a:p>
          <a:p>
            <a:pPr algn="r">
              <a:lnSpc>
                <a:spcPts val="2400"/>
              </a:lnSpc>
            </a:pPr>
            <a:r>
              <a:rPr lang="ru-RU" sz="3200" b="1" dirty="0" smtClean="0">
                <a:solidFill>
                  <a:srgbClr val="0070C0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системы долговременного ухода</a:t>
            </a:r>
          </a:p>
        </p:txBody>
      </p:sp>
      <p:pic>
        <p:nvPicPr>
          <p:cNvPr id="2050" name="Picture 2" descr="F:\Долговременный уход\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1937" y="2931790"/>
            <a:ext cx="1582741" cy="16013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7932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-428660" y="3000378"/>
            <a:ext cx="9150914" cy="8676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ts val="2400"/>
              </a:lnSpc>
            </a:pPr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 Региональная «горячая» линия</a:t>
            </a:r>
          </a:p>
        </p:txBody>
      </p:sp>
      <p:pic>
        <p:nvPicPr>
          <p:cNvPr id="4098" name="Picture 2" descr="C:\Users\Пользователь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33975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-407287" y="1090961"/>
            <a:ext cx="8501090" cy="8676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lnSpc>
                <a:spcPts val="2400"/>
              </a:lnSpc>
            </a:pPr>
            <a:endParaRPr lang="ru-RU" sz="3200" b="1" dirty="0" smtClean="0">
              <a:solidFill>
                <a:srgbClr val="0070C0"/>
              </a:solidFill>
              <a:latin typeface="PT Astra Serif" pitchFamily="18" charset="-52"/>
              <a:ea typeface="PT Astra Serif" pitchFamily="18" charset="-52"/>
              <a:cs typeface="Times New Roman" panose="02020603050405020304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857224" y="500048"/>
            <a:ext cx="814390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lnSpc>
                <a:spcPts val="2400"/>
              </a:lnSpc>
            </a:pP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 Укрепление материально-технической базы</a:t>
            </a:r>
          </a:p>
        </p:txBody>
      </p:sp>
      <p:pic>
        <p:nvPicPr>
          <p:cNvPr id="1028" name="Picture 4" descr="F:\Долговременный уход\фото епифань\IMG-20190411-WA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357304"/>
            <a:ext cx="2393147" cy="3190863"/>
          </a:xfrm>
          <a:prstGeom prst="rect">
            <a:avLst/>
          </a:prstGeom>
          <a:noFill/>
        </p:spPr>
      </p:pic>
      <p:pic>
        <p:nvPicPr>
          <p:cNvPr id="1029" name="Picture 5" descr="F:\Долговременный уход\фото епифань\IMG-20190411-WA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1357304"/>
            <a:ext cx="2428892" cy="3238523"/>
          </a:xfrm>
          <a:prstGeom prst="rect">
            <a:avLst/>
          </a:prstGeom>
          <a:noFill/>
        </p:spPr>
      </p:pic>
      <p:pic>
        <p:nvPicPr>
          <p:cNvPr id="1031" name="Picture 7" descr="F:\Долговременный уход\фото епифань\IMG-20190411-WA0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1357304"/>
            <a:ext cx="2411033" cy="3214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7932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Апекс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Другая 1">
      <a:dk1>
        <a:sysClr val="windowText" lastClr="000000"/>
      </a:dk1>
      <a:lt1>
        <a:sysClr val="window" lastClr="FFFFFF"/>
      </a:lt1>
      <a:dk2>
        <a:srgbClr val="69676D"/>
      </a:dk2>
      <a:lt2>
        <a:srgbClr val="E29AC5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5273</TotalTime>
  <Words>240</Words>
  <Application>Microsoft Office PowerPoint</Application>
  <PresentationFormat>Экран (16:9)</PresentationFormat>
  <Paragraphs>64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Апекс</vt:lpstr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Мухина Елена Владимировна</dc:creator>
  <cp:lastModifiedBy>Пользователь</cp:lastModifiedBy>
  <cp:revision>299</cp:revision>
  <cp:lastPrinted>2018-06-04T06:52:53Z</cp:lastPrinted>
  <dcterms:created xsi:type="dcterms:W3CDTF">2018-01-19T13:09:00Z</dcterms:created>
  <dcterms:modified xsi:type="dcterms:W3CDTF">2019-04-11T17:04:43Z</dcterms:modified>
</cp:coreProperties>
</file>